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sldIdLst>
    <p:sldId id="256" r:id="rId4"/>
    <p:sldId id="258" r:id="rId5"/>
    <p:sldId id="276" r:id="rId6"/>
    <p:sldId id="260" r:id="rId7"/>
    <p:sldId id="261" r:id="rId8"/>
    <p:sldId id="262" r:id="rId9"/>
    <p:sldId id="263" r:id="rId10"/>
    <p:sldId id="267" r:id="rId11"/>
    <p:sldId id="26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0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221BF2D-4D3F-4ADB-A9EA-79AED065C67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560" cy="446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13"/>
          </p:nvPr>
        </p:nvSpPr>
        <p:spPr>
          <a:xfrm>
            <a:off x="3850560" y="9428760"/>
            <a:ext cx="2941920" cy="4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A581D6D-21A7-4B69-AE6A-D705CB9B2AA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9E60A2-42C6-43DD-9F1C-7A02A3725CF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863A91-3AD4-42BB-A8E6-2834C716018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A30D3E-6A60-4A6C-88EC-234ADF33534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62C4AF-3D78-43D0-90C4-6B3012CE503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F34F397-316B-433F-92DE-2884398E9CA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848748-CFC2-4552-B7A8-00335FE168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158125-61A6-44FE-812B-51AD3FC578B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A55465-C9C1-4A1F-A3B5-FB51F93570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F7540B-86EE-4E75-9D3A-DC31308434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58778E0-174A-460D-8002-F99D8D56EA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16D302-A78F-4E74-8E49-7CAFA15CC56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FDF0FB-A15B-4535-8874-C7877E1295A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96E124B-4F41-489E-B71D-10A438CB65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CB37644-4DDA-425F-8BD5-BD37DBD3BF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43A2E1-8C2E-42C4-AE27-F8A84906510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BA9E7E-1145-4E29-A05A-BAC125095BE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7B391C9-F73E-435B-80CF-E7A7B15A55F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C078502-49A1-42C2-8AC8-76D534E3EA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84D309A-C5DF-4091-A88C-A88A7F3C84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AC9F3EE-E645-4A4B-9C8A-F1DFC51375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43CAEC9-3442-4246-8236-B202A25E8F8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AC2814A-29B3-4212-B941-06B4BCC5F8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5AFDE9-0761-48EC-9B74-E2513782A3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CD1F0D9-5C8E-4570-9E83-5DEC19BA50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8C35458-DE56-4462-956F-75820D30DF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81BC83F-C1E7-491A-AAAC-0EE79C2AEE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C43FCBD-69E4-4130-986E-105219A48B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1DFA29B-1C16-4C03-A39A-EC30397011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F0DCBAB-B97D-4082-8E78-12BD0F11607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6A020BD-25C3-4A0C-AE5A-A679B511862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86F455-8926-45FF-883C-94B5512968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30F4A7-6688-46F8-A089-5C849608F39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06970-8D15-40ED-9FE1-4D33C03467B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1E3BD5-42E3-41BE-B48B-0D95EE4D5B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6DAC37-C89F-463E-9C18-8E5D2F9AE5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E8E59B-15CD-4CF9-9D85-B1AA598340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 hidden="1"/>
          <p:cNvSpPr/>
          <p:nvPr/>
        </p:nvSpPr>
        <p:spPr>
          <a:xfrm>
            <a:off x="0" y="0"/>
            <a:ext cx="9140400" cy="6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ounded Rectangle 6" hidden="1"/>
          <p:cNvSpPr/>
          <p:nvPr/>
        </p:nvSpPr>
        <p:spPr>
          <a:xfrm>
            <a:off x="91440" y="101520"/>
            <a:ext cx="8957520" cy="666144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 hidden="1"/>
          <p:cNvSpPr/>
          <p:nvPr/>
        </p:nvSpPr>
        <p:spPr>
          <a:xfrm>
            <a:off x="274320" y="278280"/>
            <a:ext cx="8591760" cy="13222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9" hidden="1"/>
          <p:cNvSpPr/>
          <p:nvPr/>
        </p:nvSpPr>
        <p:spPr>
          <a:xfrm>
            <a:off x="372960" y="372960"/>
            <a:ext cx="8376840" cy="111492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6"/>
          <p:cNvSpPr/>
          <p:nvPr/>
        </p:nvSpPr>
        <p:spPr>
          <a:xfrm>
            <a:off x="0" y="0"/>
            <a:ext cx="9140400" cy="6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Rounded Rectangle 7"/>
          <p:cNvSpPr/>
          <p:nvPr/>
        </p:nvSpPr>
        <p:spPr>
          <a:xfrm>
            <a:off x="91440" y="101520"/>
            <a:ext cx="8957520" cy="666144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12"/>
          <p:cNvSpPr/>
          <p:nvPr/>
        </p:nvSpPr>
        <p:spPr>
          <a:xfrm>
            <a:off x="451800" y="2946240"/>
            <a:ext cx="8261640" cy="2460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15"/>
          <p:cNvSpPr/>
          <p:nvPr/>
        </p:nvSpPr>
        <p:spPr>
          <a:xfrm>
            <a:off x="567720" y="3048120"/>
            <a:ext cx="8030160" cy="224172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Rectangle 14"/>
          <p:cNvSpPr/>
          <p:nvPr/>
        </p:nvSpPr>
        <p:spPr>
          <a:xfrm>
            <a:off x="675360" y="4541400"/>
            <a:ext cx="7814520" cy="6606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Rectangle 13"/>
          <p:cNvSpPr/>
          <p:nvPr/>
        </p:nvSpPr>
        <p:spPr>
          <a:xfrm>
            <a:off x="675720" y="3124080"/>
            <a:ext cx="7814160" cy="2073960"/>
          </a:xfrm>
          <a:prstGeom prst="rect">
            <a:avLst/>
          </a:prstGeom>
          <a:noFill/>
          <a:ln w="6350">
            <a:solidFill>
              <a:srgbClr val="6B7D7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564B3C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86C3E17-F000-4C8B-9718-C1771499ADE2}" type="slidenum">
              <a:rPr lang="ru-RU" sz="1200" b="0" strike="noStrike" spc="-1">
                <a:solidFill>
                  <a:srgbClr val="564B3C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 hidden="1"/>
          <p:cNvSpPr/>
          <p:nvPr/>
        </p:nvSpPr>
        <p:spPr>
          <a:xfrm>
            <a:off x="0" y="0"/>
            <a:ext cx="9140400" cy="6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Rounded Rectangle 6" hidden="1"/>
          <p:cNvSpPr/>
          <p:nvPr/>
        </p:nvSpPr>
        <p:spPr>
          <a:xfrm>
            <a:off x="91440" y="101520"/>
            <a:ext cx="8957520" cy="666144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Rectangle 8" hidden="1"/>
          <p:cNvSpPr/>
          <p:nvPr/>
        </p:nvSpPr>
        <p:spPr>
          <a:xfrm>
            <a:off x="274320" y="278280"/>
            <a:ext cx="8591760" cy="13222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Rectangle 9" hidden="1"/>
          <p:cNvSpPr/>
          <p:nvPr/>
        </p:nvSpPr>
        <p:spPr>
          <a:xfrm>
            <a:off x="372960" y="372960"/>
            <a:ext cx="8376840" cy="111492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Rectangle 4"/>
          <p:cNvSpPr/>
          <p:nvPr/>
        </p:nvSpPr>
        <p:spPr>
          <a:xfrm>
            <a:off x="0" y="0"/>
            <a:ext cx="9140400" cy="6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Rounded Rectangle 10"/>
          <p:cNvSpPr/>
          <p:nvPr/>
        </p:nvSpPr>
        <p:spPr>
          <a:xfrm>
            <a:off x="91440" y="101520"/>
            <a:ext cx="8957520" cy="666144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564B3C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DBBEA0F-5A42-4DA4-8073-E1983031FC4F}" type="slidenum">
              <a:rPr lang="ru-RU" sz="1200" b="0" strike="noStrike" spc="-1">
                <a:solidFill>
                  <a:srgbClr val="564B3C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" hidden="1"/>
          <p:cNvSpPr/>
          <p:nvPr/>
        </p:nvSpPr>
        <p:spPr>
          <a:xfrm>
            <a:off x="0" y="360"/>
            <a:ext cx="9142200" cy="6855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Rounded Rectangle 6" hidden="1"/>
          <p:cNvSpPr/>
          <p:nvPr/>
        </p:nvSpPr>
        <p:spPr>
          <a:xfrm>
            <a:off x="91440" y="101520"/>
            <a:ext cx="8959320" cy="666288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ectangle 8" hidden="1"/>
          <p:cNvSpPr/>
          <p:nvPr/>
        </p:nvSpPr>
        <p:spPr>
          <a:xfrm>
            <a:off x="274320" y="277560"/>
            <a:ext cx="8593560" cy="13240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Rectangle 9" hidden="1"/>
          <p:cNvSpPr/>
          <p:nvPr/>
        </p:nvSpPr>
        <p:spPr>
          <a:xfrm>
            <a:off x="372960" y="372600"/>
            <a:ext cx="8378640" cy="111672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Rectangle 4"/>
          <p:cNvSpPr/>
          <p:nvPr/>
        </p:nvSpPr>
        <p:spPr>
          <a:xfrm>
            <a:off x="0" y="360"/>
            <a:ext cx="9142200" cy="6855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Rounded Rectangle 10"/>
          <p:cNvSpPr/>
          <p:nvPr/>
        </p:nvSpPr>
        <p:spPr>
          <a:xfrm>
            <a:off x="91440" y="101520"/>
            <a:ext cx="8959320" cy="6662880"/>
          </a:xfrm>
          <a:prstGeom prst="roundRect">
            <a:avLst>
              <a:gd name="adj" fmla="val 1735"/>
            </a:avLst>
          </a:prstGeom>
          <a:blipFill rotWithShape="0">
            <a:blip r:embed="rId15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PlaceHolder 1"/>
          <p:cNvSpPr>
            <a:spLocks noGrp="1"/>
          </p:cNvSpPr>
          <p:nvPr>
            <p:ph type="ftr" idx="7"/>
          </p:nvPr>
        </p:nvSpPr>
        <p:spPr>
          <a:xfrm>
            <a:off x="3124080" y="6356160"/>
            <a:ext cx="289368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160"/>
            <a:ext cx="21319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564B3C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834BDB-A430-4571-B439-220CAF841851}" type="slidenum">
              <a:rPr lang="ru-RU" sz="1200" b="0" strike="noStrike" spc="-1">
                <a:solidFill>
                  <a:srgbClr val="564B3C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dt" idx="9"/>
          </p:nvPr>
        </p:nvSpPr>
        <p:spPr>
          <a:xfrm>
            <a:off x="457200" y="6356160"/>
            <a:ext cx="21319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95" y="0"/>
            <a:ext cx="4225705" cy="422570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51" name="PlaceHolder 1"/>
          <p:cNvSpPr>
            <a:spLocks noGrp="1"/>
          </p:cNvSpPr>
          <p:nvPr>
            <p:ph type="title" idx="4294967295"/>
          </p:nvPr>
        </p:nvSpPr>
        <p:spPr>
          <a:xfrm>
            <a:off x="1233692" y="5192163"/>
            <a:ext cx="7693025" cy="12922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strike="noStrike" cap="all" spc="-1" dirty="0">
                <a:solidFill>
                  <a:srgbClr val="002060"/>
                </a:solidFill>
                <a:latin typeface="Times New Roman"/>
              </a:rPr>
              <a:t>Организация приёма </a:t>
            </a:r>
            <a:r>
              <a:rPr sz="4000" dirty="0"/>
              <a:t/>
            </a:r>
            <a:br>
              <a:rPr sz="4000" dirty="0"/>
            </a:br>
            <a:r>
              <a:rPr lang="ru-RU" sz="4000" b="0" strike="noStrike" cap="all" spc="-1" dirty="0">
                <a:solidFill>
                  <a:srgbClr val="002060"/>
                </a:solidFill>
                <a:latin typeface="Times New Roman"/>
              </a:rPr>
              <a:t>в первые классы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idx="4294967295"/>
          </p:nvPr>
        </p:nvSpPr>
        <p:spPr>
          <a:xfrm>
            <a:off x="1450975" y="4606925"/>
            <a:ext cx="7693025" cy="5207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cap="all" spc="222" dirty="0">
                <a:solidFill>
                  <a:srgbClr val="FFFFFF"/>
                </a:solidFill>
                <a:latin typeface="Times New Roman"/>
              </a:rPr>
              <a:t>2026-2027 учебный год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7" name="TextBox 3"/>
          <p:cNvSpPr/>
          <p:nvPr/>
        </p:nvSpPr>
        <p:spPr>
          <a:xfrm>
            <a:off x="235391" y="261567"/>
            <a:ext cx="4671588" cy="4744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500" b="1" strike="noStrike" spc="-1" dirty="0">
                <a:solidFill>
                  <a:srgbClr val="00B050"/>
                </a:solidFill>
                <a:latin typeface="Times New Roman"/>
                <a:ea typeface="DejaVu Sans"/>
              </a:rPr>
              <a:t>   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Количество вакантных мест </a:t>
            </a:r>
            <a:endParaRPr lang="ru-RU" sz="28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в </a:t>
            </a:r>
            <a:r>
              <a:rPr lang="ru-RU" sz="28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1-х классах </a:t>
            </a:r>
            <a:endParaRPr lang="ru-RU" sz="28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на </a:t>
            </a:r>
            <a:r>
              <a:rPr lang="ru-RU" sz="28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2026-2027 учебный год: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800" b="0" strike="noStrike" spc="-1" dirty="0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     по 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общеобразовательной</a:t>
            </a: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 </a:t>
            </a:r>
            <a:endParaRPr lang="ru-RU" sz="24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marL="343080" indent="-343080">
              <a:lnSpc>
                <a:spcPct val="15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4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программе </a:t>
            </a: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начального общего образования – </a:t>
            </a:r>
            <a:r>
              <a:rPr lang="ru-RU" sz="24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481 человек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1" i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    </a:t>
            </a:r>
            <a:r>
              <a:rPr lang="ru-RU" sz="1600" b="0" i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                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7" y="2788467"/>
            <a:ext cx="4069533" cy="4069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проверить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836985"/>
            <a:ext cx="8009880" cy="2228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Размещение </a:t>
            </a:r>
            <a:r>
              <a:rPr lang="ru-RU" sz="2400" dirty="0"/>
              <a:t>на своих информационном стенде и официальном сайте в информационно-телекоммуникационной сети "Интернет</a:t>
            </a:r>
            <a:r>
              <a:rPr lang="ru-RU" sz="2400" dirty="0" smtClean="0"/>
              <a:t>":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распорядительный акт органа местного самоуправления в течение 10 календарных дней с момента его </a:t>
            </a:r>
            <a:r>
              <a:rPr lang="ru-RU" sz="2000" dirty="0" smtClean="0"/>
              <a:t>издания (приказ УО НМО от 27.02.2026 №64-Д</a:t>
            </a:r>
            <a:r>
              <a:rPr lang="ru-RU" sz="2000" dirty="0" smtClean="0"/>
              <a:t>);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информация о количестве мест в первых классах не позднее 10 календарных дней с момента издания распорядительного </a:t>
            </a:r>
            <a:r>
              <a:rPr lang="ru-RU" sz="2000" dirty="0" smtClean="0"/>
              <a:t>акта;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пособы </a:t>
            </a:r>
            <a:r>
              <a:rPr lang="ru-RU" sz="2000" dirty="0" smtClean="0"/>
              <a:t>подачи </a:t>
            </a:r>
            <a:r>
              <a:rPr lang="ru-RU" sz="2000" dirty="0" smtClean="0"/>
              <a:t>заявления;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ремя </a:t>
            </a:r>
            <a:r>
              <a:rPr lang="ru-RU" sz="2000" dirty="0" smtClean="0"/>
              <a:t>приема </a:t>
            </a:r>
            <a:r>
              <a:rPr lang="ru-RU" sz="2000" dirty="0" smtClean="0"/>
              <a:t>заявлений;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тветственного </a:t>
            </a:r>
            <a:r>
              <a:rPr lang="ru-RU" sz="2000" dirty="0" smtClean="0"/>
              <a:t>за </a:t>
            </a:r>
            <a:r>
              <a:rPr lang="ru-RU" sz="2000" dirty="0" smtClean="0"/>
              <a:t>прием;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/>
              <a:t>г</a:t>
            </a:r>
            <a:r>
              <a:rPr lang="ru-RU" sz="2000" dirty="0" smtClean="0"/>
              <a:t>орячие </a:t>
            </a:r>
            <a:r>
              <a:rPr lang="ru-RU" sz="2000" dirty="0" smtClean="0"/>
              <a:t>линии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 1"/>
          <p:cNvSpPr/>
          <p:nvPr/>
        </p:nvSpPr>
        <p:spPr>
          <a:xfrm>
            <a:off x="467640" y="1196640"/>
            <a:ext cx="820548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b="0" strike="noStrike" spc="-1" dirty="0">
                <a:latin typeface="Times New Roman"/>
                <a:ea typeface="DejaVu Sans"/>
              </a:rPr>
              <a:t>Приём заявлений о приёме на обучение в первый класс для детей, имеющих право приёма на обучение в первоочередном порядке или право преимущественного приёма на обучение, для детей, проживающих на закреплённой территории, </a:t>
            </a:r>
            <a:r>
              <a:rPr lang="ru-RU" sz="2400" b="1" strike="noStrike" spc="-1" dirty="0">
                <a:latin typeface="Times New Roman"/>
                <a:ea typeface="DejaVu Sans"/>
              </a:rPr>
              <a:t>начинается</a:t>
            </a:r>
            <a:r>
              <a:rPr lang="ru-RU" sz="2400" b="0" strike="noStrike" spc="-1" dirty="0">
                <a:latin typeface="Times New Roman"/>
                <a:ea typeface="DejaVu Sans"/>
              </a:rPr>
              <a:t> не позднее </a:t>
            </a:r>
            <a:r>
              <a:rPr lang="ru-RU" sz="2400" b="1" strike="noStrike" spc="-1" dirty="0">
                <a:latin typeface="Times New Roman"/>
                <a:ea typeface="DejaVu Sans"/>
              </a:rPr>
              <a:t>1 апреля </a:t>
            </a:r>
            <a:r>
              <a:rPr lang="ru-RU" sz="2400" b="0" strike="noStrike" spc="-1" dirty="0">
                <a:latin typeface="Times New Roman"/>
                <a:ea typeface="DejaVu Sans"/>
              </a:rPr>
              <a:t>текущего года и </a:t>
            </a:r>
            <a:r>
              <a:rPr lang="ru-RU" sz="2400" b="1" strike="noStrike" spc="-1" dirty="0">
                <a:latin typeface="Times New Roman"/>
                <a:ea typeface="DejaVu Sans"/>
              </a:rPr>
              <a:t>завершается</a:t>
            </a:r>
            <a:r>
              <a:rPr lang="ru-RU" sz="2400" b="0" strike="noStrike" spc="-1" dirty="0">
                <a:latin typeface="Times New Roman"/>
                <a:ea typeface="DejaVu Sans"/>
              </a:rPr>
              <a:t> </a:t>
            </a:r>
            <a:r>
              <a:rPr lang="ru-RU" sz="2400" b="1" strike="noStrike" spc="-1" dirty="0">
                <a:latin typeface="Times New Roman"/>
                <a:ea typeface="DejaVu Sans"/>
              </a:rPr>
              <a:t>30 июня</a:t>
            </a:r>
            <a:r>
              <a:rPr lang="ru-RU" sz="2400" b="0" strike="noStrike" spc="-1" dirty="0">
                <a:latin typeface="Times New Roman"/>
                <a:ea typeface="DejaVu Sans"/>
              </a:rPr>
              <a:t> текущего года.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400" b="0" strike="noStrike" spc="-1" dirty="0">
                <a:latin typeface="Times New Roman"/>
                <a:ea typeface="DejaVu Sans"/>
              </a:rPr>
              <a:t>Для детей, не проживающих на закреплённой территории, приём заявлений о приёме на обучение в первый класс начинается </a:t>
            </a:r>
            <a:r>
              <a:rPr lang="ru-RU" sz="2400" b="1" strike="noStrike" spc="-1" dirty="0">
                <a:latin typeface="Times New Roman"/>
                <a:ea typeface="DejaVu Sans"/>
              </a:rPr>
              <a:t>с 6 июля </a:t>
            </a:r>
            <a:r>
              <a:rPr lang="ru-RU" sz="2400" b="0" strike="noStrike" spc="-1" dirty="0">
                <a:latin typeface="Times New Roman"/>
                <a:ea typeface="DejaVu Sans"/>
              </a:rPr>
              <a:t>текущего года до момента заполнения свободных мест, но </a:t>
            </a:r>
            <a:r>
              <a:rPr lang="ru-RU" sz="2400" b="1" strike="noStrike" spc="-1" dirty="0">
                <a:latin typeface="Times New Roman"/>
                <a:ea typeface="DejaVu Sans"/>
              </a:rPr>
              <a:t>не позднее 5 сентября </a:t>
            </a:r>
            <a:r>
              <a:rPr lang="ru-RU" sz="2400" b="0" strike="noStrike" spc="-1" dirty="0">
                <a:latin typeface="Times New Roman"/>
                <a:ea typeface="DejaVu Sans"/>
              </a:rPr>
              <a:t>текущего года.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63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Овал 16"/>
          <p:cNvSpPr/>
          <p:nvPr/>
        </p:nvSpPr>
        <p:spPr>
          <a:xfrm>
            <a:off x="771840" y="2832840"/>
            <a:ext cx="2835360" cy="2786040"/>
          </a:xfrm>
          <a:prstGeom prst="ellipse">
            <a:avLst/>
          </a:prstGeom>
          <a:noFill/>
          <a:ln w="3175">
            <a:solidFill>
              <a:srgbClr val="CD921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Скругленный прямоугольник 14"/>
          <p:cNvSpPr/>
          <p:nvPr/>
        </p:nvSpPr>
        <p:spPr>
          <a:xfrm>
            <a:off x="5111640" y="908640"/>
            <a:ext cx="3561120" cy="81288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CD921B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75600" tIns="37800" rIns="75600" bIns="378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Calibri"/>
              </a:rPr>
              <a:t>Начинается 6 июля текущего года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Calibri"/>
              </a:rPr>
              <a:t>до момента заполнения свободных мест, но не позднее 5 сентября текущего года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7" name="Скругленный прямоугольник 13"/>
          <p:cNvSpPr/>
          <p:nvPr/>
        </p:nvSpPr>
        <p:spPr>
          <a:xfrm>
            <a:off x="573840" y="908640"/>
            <a:ext cx="3477960" cy="81288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CD921B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75600" tIns="37800" rIns="75600" bIns="378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Calibri"/>
              </a:rPr>
              <a:t>Начинается не позднее 1 апреля текущего года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Calibri"/>
              </a:rPr>
              <a:t>и завершается 30 июня текущего года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8" name="Прямоугольник 6"/>
          <p:cNvSpPr/>
          <p:nvPr/>
        </p:nvSpPr>
        <p:spPr>
          <a:xfrm>
            <a:off x="0" y="260640"/>
            <a:ext cx="9140400" cy="334440"/>
          </a:xfrm>
          <a:prstGeom prst="rect">
            <a:avLst/>
          </a:prstGeom>
          <a:solidFill>
            <a:srgbClr val="0070C0"/>
          </a:solidFill>
          <a:ln>
            <a:solidFill>
              <a:srgbClr val="E6B247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75600" tIns="37800" rIns="75600" bIns="378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СРОКИ ПОДАЧИ ЗАЯВЛЕНИЙ О ПРИЕМЕ НА ОБУЧЕНИЕ В ПЕРВЫЙ КЛАСС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69" name="Rectangle 1"/>
          <p:cNvSpPr/>
          <p:nvPr/>
        </p:nvSpPr>
        <p:spPr>
          <a:xfrm>
            <a:off x="1570320" y="2592720"/>
            <a:ext cx="1354680" cy="48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8A32"/>
              </a:gs>
              <a:gs pos="100000">
                <a:srgbClr val="BDB442"/>
              </a:gs>
            </a:gsLst>
            <a:lin ang="16200000"/>
          </a:gradFill>
          <a:ln>
            <a:solidFill>
              <a:srgbClr val="B3AC4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75600" tIns="37800" rIns="75600" bIns="378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 ВНЕОЧЕРЕДНОЙ ПРИЕМ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Rectangle 1"/>
          <p:cNvSpPr/>
          <p:nvPr/>
        </p:nvSpPr>
        <p:spPr>
          <a:xfrm>
            <a:off x="126000" y="3884040"/>
            <a:ext cx="1568880" cy="48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8A32"/>
              </a:gs>
              <a:gs pos="100000">
                <a:srgbClr val="BDB442"/>
              </a:gs>
            </a:gsLst>
            <a:lin ang="16200000"/>
          </a:gradFill>
          <a:ln>
            <a:solidFill>
              <a:srgbClr val="B3AC4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75600" tIns="37800" rIns="75600" bIns="378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ПЕРВООЧЕРЕДНОЙ  ПРИЕМ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Rectangle 1"/>
          <p:cNvSpPr/>
          <p:nvPr/>
        </p:nvSpPr>
        <p:spPr>
          <a:xfrm>
            <a:off x="2771640" y="3884040"/>
            <a:ext cx="1674000" cy="48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8A32"/>
              </a:gs>
              <a:gs pos="100000">
                <a:srgbClr val="BDB442"/>
              </a:gs>
            </a:gsLst>
            <a:lin ang="16200000"/>
          </a:gradFill>
          <a:ln>
            <a:solidFill>
              <a:srgbClr val="B3AC4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75600" tIns="37800" rIns="75600" bIns="378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ПРЕИМУЩЕСТВЕННОЕ ПРАВО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Скругленный прямоугольник 36"/>
          <p:cNvSpPr/>
          <p:nvPr/>
        </p:nvSpPr>
        <p:spPr>
          <a:xfrm>
            <a:off x="1304640" y="5435280"/>
            <a:ext cx="1943640" cy="690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8A32"/>
              </a:gs>
              <a:gs pos="100000">
                <a:srgbClr val="BDB442"/>
              </a:gs>
            </a:gsLst>
            <a:lin ang="16200000"/>
          </a:gradFill>
          <a:ln>
            <a:solidFill>
              <a:srgbClr val="B3AC4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75600" tIns="37800" rIns="75600" bIns="378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Calibri"/>
              </a:rPr>
              <a:t>ДЕТИ, ПРОЖИВАЮЩИЕ НА ЗАКРЕПЛЕННОЙ ТЕРРИТОРИИ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Прямая соединительная линия 11"/>
          <p:cNvSpPr/>
          <p:nvPr/>
        </p:nvSpPr>
        <p:spPr>
          <a:xfrm>
            <a:off x="4571640" y="979560"/>
            <a:ext cx="53640" cy="5442840"/>
          </a:xfrm>
          <a:prstGeom prst="line">
            <a:avLst/>
          </a:prstGeom>
          <a:ln>
            <a:solidFill>
              <a:srgbClr val="E8B54D"/>
            </a:solidFill>
            <a:rou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74" name="Стрелка вниз 15"/>
          <p:cNvSpPr/>
          <p:nvPr/>
        </p:nvSpPr>
        <p:spPr>
          <a:xfrm>
            <a:off x="2144160" y="2068200"/>
            <a:ext cx="264240" cy="2685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8D28"/>
              </a:gs>
              <a:gs pos="100000">
                <a:srgbClr val="F6B733"/>
              </a:gs>
            </a:gsLst>
            <a:lin ang="16200000"/>
          </a:gradFill>
          <a:ln>
            <a:solidFill>
              <a:srgbClr val="E6B247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75" name="Rectangle 1"/>
          <p:cNvSpPr/>
          <p:nvPr/>
        </p:nvSpPr>
        <p:spPr>
          <a:xfrm>
            <a:off x="5572440" y="2592720"/>
            <a:ext cx="2621160" cy="48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8A32"/>
              </a:gs>
              <a:gs pos="100000">
                <a:srgbClr val="BDB442"/>
              </a:gs>
            </a:gsLst>
            <a:lin ang="16200000"/>
          </a:gradFill>
          <a:ln>
            <a:solidFill>
              <a:srgbClr val="B3AC4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75600" tIns="37800" rIns="75600" bIns="37800" numCol="1" spcCol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Calibri"/>
              </a:rPr>
              <a:t>ДЕТИ, НЕ ПРОЖИВАЮЩИЕ НА ЗАКРЕПЛЕННОЙ ТЕРРИТОРИИ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6" name="Стрелка вниз 18"/>
          <p:cNvSpPr/>
          <p:nvPr/>
        </p:nvSpPr>
        <p:spPr>
          <a:xfrm>
            <a:off x="6708960" y="2068200"/>
            <a:ext cx="264240" cy="2685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8D28"/>
              </a:gs>
              <a:gs pos="100000">
                <a:srgbClr val="F6B733"/>
              </a:gs>
            </a:gsLst>
            <a:lin ang="16200000"/>
          </a:gradFill>
          <a:ln>
            <a:solidFill>
              <a:srgbClr val="E6B247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77" name="Picture 2" descr="http://www.volbusiness.ru/assets/images/news2018/QjrJompGeDU.jpg"/>
          <p:cNvPicPr/>
          <p:nvPr/>
        </p:nvPicPr>
        <p:blipFill>
          <a:blip r:embed="rId3"/>
          <a:srcRect b="22252"/>
          <a:stretch/>
        </p:blipFill>
        <p:spPr>
          <a:xfrm>
            <a:off x="4625640" y="3769200"/>
            <a:ext cx="4514760" cy="308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"/>
          <p:cNvSpPr/>
          <p:nvPr/>
        </p:nvSpPr>
        <p:spPr>
          <a:xfrm>
            <a:off x="208230" y="216274"/>
            <a:ext cx="8600792" cy="65695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700" b="0" strike="noStrike" spc="-1" dirty="0">
                <a:latin typeface="Times New Roman"/>
                <a:ea typeface="DejaVu Sans"/>
              </a:rPr>
              <a:t>Очерёдность зачисления в школу установлена федеральным законодательством и выстраивается в следующем </a:t>
            </a:r>
            <a:r>
              <a:rPr lang="ru-RU" sz="2700" b="0" strike="noStrike" spc="-1" dirty="0" smtClean="0">
                <a:latin typeface="Times New Roman"/>
                <a:ea typeface="DejaVu Sans"/>
              </a:rPr>
              <a:t>порядке</a:t>
            </a:r>
            <a:endParaRPr lang="ru-RU" sz="2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1 очередь — дети, имеющие право на внеочередной порядок предоставления мест:</a:t>
            </a:r>
            <a:r>
              <a:rPr lang="ru-RU" sz="1600" b="0" strike="noStrike" spc="-1" dirty="0"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0" strike="noStrike" spc="-1" dirty="0">
                <a:latin typeface="Times New Roman"/>
                <a:ea typeface="DejaVu Sans"/>
              </a:rPr>
              <a:t>дети военнослужащих и граждан, пребывавших в добровольческих формированиях, погибших (умерших) при выполнении задач в </a:t>
            </a:r>
            <a:r>
              <a:rPr lang="ru-RU" sz="1600" b="0" strike="noStrike" spc="-1" dirty="0" smtClean="0">
                <a:latin typeface="Times New Roman"/>
                <a:ea typeface="DejaVu Sans"/>
              </a:rPr>
              <a:t>СВО либо </a:t>
            </a:r>
            <a:r>
              <a:rPr lang="ru-RU" sz="1600" b="0" strike="noStrike" spc="-1" dirty="0">
                <a:latin typeface="Times New Roman"/>
                <a:ea typeface="DejaVu Sans"/>
              </a:rPr>
              <a:t>позднее указанного периода, но вследствие увечья (ранения, травмы, контузии) или заболевания, полученных при выполнении задач в ходе проведения </a:t>
            </a:r>
            <a:r>
              <a:rPr lang="ru-RU" sz="1600" b="0" strike="noStrike" spc="-1" dirty="0" smtClean="0">
                <a:latin typeface="Times New Roman"/>
                <a:ea typeface="DejaVu Sans"/>
              </a:rPr>
              <a:t>СВО, </a:t>
            </a:r>
            <a:r>
              <a:rPr lang="ru-RU" sz="1600" b="0" strike="noStrike" spc="-1" dirty="0">
                <a:latin typeface="Times New Roman"/>
                <a:ea typeface="DejaVu Sans"/>
              </a:rPr>
              <a:t>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семью) </a:t>
            </a:r>
            <a:r>
              <a:rPr lang="ru-RU" sz="1600" b="0" u="sng" strike="noStrike" spc="-1" dirty="0">
                <a:uFillTx/>
                <a:latin typeface="Times New Roman"/>
                <a:ea typeface="DejaVu Sans"/>
              </a:rPr>
              <a:t>по месту жительства их семьи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2 очередь — дети, имеющие право на первоочередной порядок предоставления мест: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0" strike="noStrike" spc="-1" dirty="0">
                <a:latin typeface="Times New Roman"/>
                <a:ea typeface="DejaVu Sans"/>
              </a:rPr>
              <a:t>дети военнослужащих, дети сотрудников полиции, ФСИН, </a:t>
            </a:r>
            <a:r>
              <a:rPr lang="ru-RU" sz="1600" b="0" strike="noStrike" spc="-1" dirty="0" err="1">
                <a:latin typeface="Times New Roman"/>
                <a:ea typeface="DejaVu Sans"/>
              </a:rPr>
              <a:t>Рогвардии</a:t>
            </a:r>
            <a:r>
              <a:rPr lang="ru-RU" sz="1600" b="0" strike="noStrike" spc="-1" dirty="0">
                <a:latin typeface="Times New Roman"/>
                <a:ea typeface="DejaVu Sans"/>
              </a:rPr>
              <a:t> </a:t>
            </a:r>
            <a:r>
              <a:rPr lang="ru-RU" sz="1600" b="0" u="sng" strike="noStrike" spc="-1" dirty="0">
                <a:uFillTx/>
                <a:latin typeface="Times New Roman"/>
                <a:ea typeface="DejaVu Sans"/>
              </a:rPr>
              <a:t>по месту жительства их семьи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3 очередь — дети, имеющие право преимущественного приема: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0" strike="noStrike" spc="-1" dirty="0">
                <a:latin typeface="Times New Roman"/>
                <a:ea typeface="DejaVu Sans"/>
              </a:rPr>
              <a:t>братья и сестры (полнородные и </a:t>
            </a:r>
            <a:r>
              <a:rPr lang="ru-RU" sz="1600" b="0" strike="noStrike" spc="-1" dirty="0" err="1">
                <a:latin typeface="Times New Roman"/>
                <a:ea typeface="DejaVu Sans"/>
              </a:rPr>
              <a:t>неполнородные</a:t>
            </a:r>
            <a:r>
              <a:rPr lang="ru-RU" sz="1600" b="0" strike="noStrike" spc="-1" dirty="0">
                <a:latin typeface="Times New Roman"/>
                <a:ea typeface="DejaVu Sans"/>
              </a:rPr>
              <a:t>, усыновленные (удочеренные), дети, опекунов (попечителей), чьи братья и сестры на дату зачисления обучаются в данной школе)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4 очередь — дети, проживающие на территории, за которой закреплена указанная образовательная </a:t>
            </a:r>
            <a:r>
              <a:rPr lang="ru-RU" sz="1600" b="1" strike="noStrike" spc="-1" dirty="0" smtClean="0">
                <a:latin typeface="Times New Roman"/>
                <a:ea typeface="DejaVu Sans"/>
              </a:rPr>
              <a:t>организация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5 очередь — дети, не проживающие на территории, за которой закреплена указанная образовательная </a:t>
            </a:r>
            <a:r>
              <a:rPr lang="ru-RU" sz="1600" b="1" strike="noStrike" spc="-1" dirty="0" smtClean="0">
                <a:latin typeface="Times New Roman"/>
                <a:ea typeface="DejaVu Sans"/>
              </a:rPr>
              <a:t>организация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79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"/>
          <p:cNvSpPr/>
          <p:nvPr/>
        </p:nvSpPr>
        <p:spPr>
          <a:xfrm>
            <a:off x="540000" y="424440"/>
            <a:ext cx="813348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>
                <a:latin typeface="Times New Roman"/>
                <a:ea typeface="DejaVu Sans"/>
              </a:rPr>
              <a:t>В 1 класс принимаются дети, достигшие возраста </a:t>
            </a:r>
            <a:r>
              <a:rPr lang="ru-RU" sz="2000" b="1" strike="noStrike" spc="-1" dirty="0">
                <a:latin typeface="Times New Roman"/>
                <a:ea typeface="DejaVu Sans"/>
              </a:rPr>
              <a:t>шести лет и шести месяцев при отсутствии противопоказаний по состоянию здоровья</a:t>
            </a:r>
            <a:r>
              <a:rPr lang="ru-RU" sz="2000" b="0" strike="noStrike" spc="-1" dirty="0">
                <a:latin typeface="Times New Roman"/>
                <a:ea typeface="DejaVu Sans"/>
              </a:rPr>
              <a:t>, но не позже достижения ими возраста восьми лет.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>
                <a:latin typeface="Times New Roman"/>
                <a:ea typeface="DejaVu Sans"/>
              </a:rPr>
              <a:t>Поступление в школу с более раннего или более позднего возраста возможно по заявлению родителей (законных представителей) с разрешения учредителя школы (Управления образования </a:t>
            </a:r>
            <a:r>
              <a:rPr lang="ru-RU" sz="2000" b="0" strike="noStrike" spc="-1" dirty="0" smtClean="0">
                <a:latin typeface="Times New Roman"/>
                <a:ea typeface="DejaVu Sans"/>
              </a:rPr>
              <a:t>Невьянского муниципального округа)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82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7" y="2788467"/>
            <a:ext cx="4069533" cy="4069533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Прямоугольник 1"/>
          <p:cNvSpPr/>
          <p:nvPr/>
        </p:nvSpPr>
        <p:spPr>
          <a:xfrm>
            <a:off x="457560" y="917485"/>
            <a:ext cx="8205480" cy="3543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>
              <a:lnSpc>
                <a:spcPct val="100000"/>
              </a:lnSpc>
              <a:buNone/>
            </a:pPr>
            <a:endParaRPr lang="ru-RU" b="0" strike="noStrike" spc="-1" dirty="0">
              <a:latin typeface="Arial"/>
            </a:endParaRPr>
          </a:p>
          <a:p>
            <a:pPr marL="457200" algn="just"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При приёме на обучение образовательная организация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обязана 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ознакомить его родителей (законных представителей) ребёнка со своим уставом, лицензией на осуществление образовательной деятельности, свидетельством о государственной аккредитации,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обучающихся.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02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3" name="TextBox 3"/>
          <p:cNvSpPr/>
          <p:nvPr/>
        </p:nvSpPr>
        <p:spPr>
          <a:xfrm>
            <a:off x="457560" y="4642920"/>
            <a:ext cx="8205480" cy="583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500" b="0" strike="noStrike" spc="-1" dirty="0">
                <a:solidFill>
                  <a:srgbClr val="00B050"/>
                </a:solidFill>
                <a:latin typeface="Times New Roman"/>
                <a:ea typeface="DejaVu Sans"/>
              </a:rPr>
              <a:t>   </a:t>
            </a:r>
            <a:r>
              <a:rPr lang="ru-RU" sz="15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Где можно ознакомиться с содержанием этих документов</a:t>
            </a:r>
            <a:r>
              <a:rPr lang="ru-RU" sz="16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?</a:t>
            </a:r>
            <a:r>
              <a:rPr lang="ru-RU" sz="14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1500" b="0" i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– 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i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          </a:t>
            </a:r>
            <a:r>
              <a:rPr lang="ru-RU" sz="1300" b="0" i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см.  –  официальный </a:t>
            </a:r>
            <a:r>
              <a:rPr lang="ru-RU" sz="1300" b="0" i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сайт</a:t>
            </a:r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 1"/>
          <p:cNvSpPr/>
          <p:nvPr/>
        </p:nvSpPr>
        <p:spPr>
          <a:xfrm>
            <a:off x="457560" y="693720"/>
            <a:ext cx="8205480" cy="4199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Приём на обучение по основным общеобразовательным программам осуществляется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по личному заявлению родителя (законного представителя)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ребёнка 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Заявление о приёме на обучение и документы для приёма на обучение подаются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одним из следующих способов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9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в электронной форме посредством федеральной государственной информационной системы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«Единый портал государственных и муниципальных услуг (функций)» 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(далее – ЕПГУ);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lang="ru-RU" sz="9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через операторов почтовой связи общего пользования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заказным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письмом с уведомлением о вручении;</a:t>
            </a:r>
            <a:endParaRPr lang="ru-RU" sz="2000" b="0" strike="noStrike" spc="-1" dirty="0">
              <a:latin typeface="Arial"/>
            </a:endParaRPr>
          </a:p>
          <a:p>
            <a:pPr marL="285840" indent="-285840" algn="just">
              <a:lnSpc>
                <a:spcPct val="2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лично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 в общеобразовательную организацию.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05" name="TextBox 2"/>
          <p:cNvSpPr/>
          <p:nvPr/>
        </p:nvSpPr>
        <p:spPr>
          <a:xfrm>
            <a:off x="1189800" y="558936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12884</TotalTime>
  <Words>652</Words>
  <Application>Microsoft Office PowerPoint</Application>
  <PresentationFormat>Экран (4:3)</PresentationFormat>
  <Paragraphs>85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Организация приёма  в первые классы</vt:lpstr>
      <vt:lpstr>Презентация PowerPoint</vt:lpstr>
      <vt:lpstr>Что нужно проверить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Первоклассники-2013…</dc:title>
  <dc:subject/>
  <dc:creator>User</dc:creator>
  <dc:description/>
  <cp:lastModifiedBy>OLGA HLUPINA</cp:lastModifiedBy>
  <cp:revision>299</cp:revision>
  <cp:lastPrinted>2026-02-25T13:16:00Z</cp:lastPrinted>
  <dcterms:modified xsi:type="dcterms:W3CDTF">2026-03-18T04:20:39Z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